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embedTrueTypeFonts="1" showSpecialPlsOnTitleSld="0">
  <p:sldMasterIdLst>
    <p:sldMasterId id="2147483648" r:id="rId1"/>
  </p:sldMasterIdLst>
  <p:notesMasterIdLst>
    <p:notesMasterId r:id="rId8"/>
  </p:notesMasterIdLst>
  <p:sldIdLst>
    <p:sldId id="256" r:id="rId4"/>
    <p:sldId id="257" r:id="rId5"/>
    <p:sldId id="258" r:id="rId6"/>
    <p:sldId id="259" r:id="rId7"/>
  </p:sldIdLst>
  <p:sldSz cx="9144000" cy="5143500" type="screen16x9"/>
  <p:notesSz cx="9144000" cy="5143500"/>
  <p:defaultTextStyle>
    <a:defPPr>
      <a:defRPr lang="en-US"/>
    </a:defPPr>
    <a:lvl1pPr marL="0" algn="l" defTabSz="4572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theme" Target="theme/theme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notesMaster" Target="notesMasters/notesMaster1.xml"/><Relationship Id="rId9" Type="http://schemas.openxmlformats.org/officeDocument/2006/relationships/presProps" Target="presProps.xml" /><Relationship Id="rId10" Type="http://schemas.openxmlformats.org/officeDocument/2006/relationships/tableStyles" Target="tableStyles.xml" /><Relationship Id="rId11" Type="http://schemas.openxmlformats.org/officeDocument/2006/relationships/viewProps" Target="viewProps.xml" /></Relationships>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 name="">
    <p:bg>
      <p:bgRef idx="1001">
        <a:schemeClr val="bg1"/>
      </p:bgRef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Kopfzeilenplatzhalter 1" hidden="0"/>
          <p:cNvSpPr>
            <a:spLocks noGrp="1"/>
          </p:cNvSpPr>
          <p:nvPr isPhoto="0" userDrawn="0">
            <p:ph type="hdr" sz="quarter" hasCustomPrompt="0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 hidden="0"/>
          <p:cNvSpPr>
            <a:spLocks noGrp="1"/>
          </p:cNvSpPr>
          <p:nvPr isPhoto="0" userDrawn="0">
            <p:ph type="dt" idx="1" hasCustomPrompt="0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25D1B49-BF70-4973-81AB-5C8F49752F15}" type="datetimeFigureOut">
              <a:rPr lang="de-DE"/>
              <a:t/>
            </a:fld>
            <a:endParaRPr lang="de-DE"/>
          </a:p>
        </p:txBody>
      </p:sp>
      <p:sp>
        <p:nvSpPr>
          <p:cNvPr id="4" name="Folienbildplatzhalter 3" hidden="0"/>
          <p:cNvSpPr>
            <a:spLocks noChangeAspect="1" noGrp="1" noRot="1"/>
          </p:cNvSpPr>
          <p:nvPr isPhoto="0" userDrawn="0">
            <p:ph type="sldImg" idx="2" hasCustomPrompt="0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 lang="de-DE"/>
          </a:p>
        </p:txBody>
      </p:sp>
      <p:sp>
        <p:nvSpPr>
          <p:cNvPr id="5" name="Notizenplatzhalter 4" hidden="0"/>
          <p:cNvSpPr>
            <a:spLocks noGrp="1"/>
          </p:cNvSpPr>
          <p:nvPr isPhoto="0" userDrawn="0">
            <p:ph type="body" sz="quarter" idx="3" hasCustomPrompt="0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6" name="Fußzeilenplatzhalter 5" hidden="0"/>
          <p:cNvSpPr>
            <a:spLocks noGrp="1"/>
          </p:cNvSpPr>
          <p:nvPr isPhoto="0" userDrawn="0">
            <p:ph type="ftr" sz="quarter" idx="4" hasCustomPrompt="0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 hidden="0"/>
          <p:cNvSpPr>
            <a:spLocks noGrp="1"/>
          </p:cNvSpPr>
          <p:nvPr isPhoto="0" userDrawn="0">
            <p:ph type="sldNum" sz="quarter" idx="5" hasCustomPrompt="0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E1C67E5-DFE3-4790-BE3D-193DE2796604}" type="slidenum">
              <a:rPr lang="de-DE"/>
              <a:t/>
            </a:fld>
            <a:endParaRPr lang="de-DE"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notesStyle>
    <a:lvl1pPr marL="0" algn="l" defTabSz="685800">
      <a:defRPr sz="9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>
      <a:defRPr sz="9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>
      <a:defRPr sz="9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>
      <a:defRPr sz="9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>
      <a:defRPr sz="9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>
      <a:defRPr sz="9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>
      <a:defRPr sz="9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>
      <a:defRPr sz="9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>
      <a:defRPr sz="9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 hidden="0"/>
          <p:cNvSpPr>
            <a:spLocks noChangeAspect="1" noGrp="1" noRot="1"/>
          </p:cNvSpPr>
          <p:nvPr isPhoto="0" userDrawn="0">
            <p:ph type="sldImg" hasCustomPrompt="0"/>
          </p:nvPr>
        </p:nvSpPr>
        <p:spPr bwMode="auto"/>
      </p:sp>
      <p:sp>
        <p:nvSpPr>
          <p:cNvPr id="3" name="Notizenplatzhalter 2" hidden="0"/>
          <p:cNvSpPr>
            <a:spLocks noGrp="1"/>
          </p:cNvSpPr>
          <p:nvPr isPhoto="0" userDrawn="0">
            <p:ph type="body" idx="1" hasCustomPrompt="0"/>
          </p:nvPr>
        </p:nvSpPr>
        <p:spPr bwMode="auto"/>
        <p:txBody>
          <a:bodyPr/>
          <a:lstStyle/>
          <a:p>
            <a:pPr marL="0" marR="0" lvl="0" indent="0"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900" b="0" i="0" u="none" strike="noStrike" cap="none" spc="0">
                <a:solidFill>
                  <a:schemeClr val="tx1"/>
                </a:solidFill>
                <a:latin typeface="Calibri"/>
                <a:ea typeface="Arial"/>
                <a:cs typeface="Arial"/>
              </a:rPr>
              <a:t>Die Teilnehmenden können die Fragestellungen mündlich in Zoom/Teams oder per Kommentieren-Funktion beantworten. Alternativ kann auch eine Mentimeter-Umfrage mit den Fragestellungen erstellt werden.</a:t>
            </a:r>
            <a:endParaRPr/>
          </a:p>
        </p:txBody>
      </p:sp>
      <p:sp>
        <p:nvSpPr>
          <p:cNvPr id="4" name="Foliennummernplatzhalter 3" hidden="0"/>
          <p:cNvSpPr>
            <a:spLocks noGrp="1"/>
          </p:cNvSpPr>
          <p:nvPr isPhoto="0" userDrawn="0">
            <p:ph type="sldNum" sz="quarter" idx="5" hasCustomPrompt="0"/>
          </p:nvPr>
        </p:nvSpPr>
        <p:spPr bwMode="auto"/>
        <p:txBody>
          <a:bodyPr/>
          <a:lstStyle/>
          <a:p>
            <a:pPr>
              <a:defRPr/>
            </a:pPr>
            <a:fld id="{4E1C67E5-DFE3-4790-BE3D-193DE2796604}" type="slidenum">
              <a:rPr lang="de-DE"/>
              <a:t/>
            </a:fld>
            <a:endParaRPr lang="de-DE"/>
          </a:p>
        </p:txBody>
      </p:sp>
    </p:spTree>
  </p:cSld>
</p:note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jp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2.jpg"/><Relationship Id="rId5" Type="http://schemas.openxmlformats.org/officeDocument/2006/relationships/image" Target="../media/image3.png"/><Relationship Id="rId6" Type="http://schemas.openxmlformats.org/officeDocument/2006/relationships/image" Target="../media/image4.png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1_Leer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Rechteck 6" hidden="0"/>
          <p:cNvSpPr/>
          <p:nvPr isPhoto="0" userDrawn="1"/>
        </p:nvSpPr>
        <p:spPr bwMode="auto">
          <a:xfrm>
            <a:off x="-223" y="0"/>
            <a:ext cx="9144000" cy="4399553"/>
          </a:xfrm>
          <a:prstGeom prst="rect">
            <a:avLst/>
          </a:prstGeom>
          <a:solidFill>
            <a:srgbClr val="FF3859"/>
          </a:solidFill>
          <a:ln>
            <a:solidFill>
              <a:srgbClr val="FF38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300"/>
          </a:p>
        </p:txBody>
      </p:sp>
      <p:pic>
        <p:nvPicPr>
          <p:cNvPr id="13" name="Grafik 12" descr="Ein Bild, das Text, Screenshot, Schrift, Grafikdesign enthält.&#10;&#10;Automatisch generierte Beschreibung" hidden="0"/>
          <p:cNvPicPr/>
          <p:nvPr isPhoto="0" userDrawn="1"/>
        </p:nvPicPr>
        <p:blipFill>
          <a:blip r:embed="rId2"/>
          <a:srcRect l="67884" t="51835" r="763" b="12950"/>
          <a:stretch/>
        </p:blipFill>
        <p:spPr bwMode="auto">
          <a:xfrm>
            <a:off x="6222448" y="2621173"/>
            <a:ext cx="2926800" cy="1785600"/>
          </a:xfrm>
          <a:prstGeom prst="rect">
            <a:avLst/>
          </a:prstGeom>
        </p:spPr>
      </p:pic>
      <p:pic>
        <p:nvPicPr>
          <p:cNvPr id="2" name="Grafik 1" descr="Ein Bild, das Text, Schrift, Screenshot, Logo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8272729" y="4516814"/>
            <a:ext cx="749945" cy="532027"/>
          </a:xfrm>
          <a:prstGeom prst="rect">
            <a:avLst/>
          </a:prstGeom>
        </p:spPr>
      </p:pic>
      <p:pic>
        <p:nvPicPr>
          <p:cNvPr id="3" name="Grafik 2" descr="Ein Bild, das Text, Schrift, Screenshot, Electric Blue (Farbe)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4"/>
          <a:stretch/>
        </p:blipFill>
        <p:spPr bwMode="auto">
          <a:xfrm>
            <a:off x="7202400" y="4673026"/>
            <a:ext cx="928954" cy="219602"/>
          </a:xfrm>
          <a:prstGeom prst="rect">
            <a:avLst/>
          </a:prstGeom>
        </p:spPr>
      </p:pic>
      <p:pic>
        <p:nvPicPr>
          <p:cNvPr id="4" name="Grafik 3" descr="Ein Bild, das Text, Screenshot, Schrift, Grafiken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5"/>
          <a:stretch/>
        </p:blipFill>
        <p:spPr bwMode="auto">
          <a:xfrm>
            <a:off x="121326" y="4489821"/>
            <a:ext cx="1591020" cy="517832"/>
          </a:xfrm>
          <a:prstGeom prst="rect">
            <a:avLst/>
          </a:prstGeom>
        </p:spPr>
      </p:pic>
      <p:pic>
        <p:nvPicPr>
          <p:cNvPr id="5" name="Grafik 4" descr="Ein Bild, das Text, Grafiken, Grafikdesign, Logo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6"/>
          <a:srcRect l="0" t="0" r="3634" b="0"/>
          <a:stretch/>
        </p:blipFill>
        <p:spPr bwMode="auto">
          <a:xfrm>
            <a:off x="6342250" y="250872"/>
            <a:ext cx="2547750" cy="130602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5_Inhalt mit Überschrif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" name="Grafik 9" descr="Ein Bild, das Reihe, Screenshot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2"/>
          <a:srcRect l="0" t="5035" r="400" b="6546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Rechteck 3" hidden="0"/>
          <p:cNvSpPr/>
          <p:nvPr isPhoto="0" userDrawn="1"/>
        </p:nvSpPr>
        <p:spPr bwMode="auto">
          <a:xfrm>
            <a:off x="191142" y="1211446"/>
            <a:ext cx="8756650" cy="337127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>
            <a:noAutofit/>
          </a:bodyPr>
          <a:lstStyle/>
          <a:p>
            <a:pPr marL="171450" indent="-171450">
              <a:buFont typeface="Arial"/>
              <a:buChar char="•"/>
              <a:defRPr/>
            </a:pPr>
            <a:endParaRPr lang="de-DE" sz="1600">
              <a:solidFill>
                <a:srgbClr val="202334"/>
              </a:solidFill>
            </a:endParaRPr>
          </a:p>
          <a:p>
            <a:pPr marL="0" indent="0">
              <a:buFont typeface="Arial"/>
              <a:buNone/>
              <a:defRPr/>
            </a:pPr>
            <a:endParaRPr lang="de-DE" sz="1600">
              <a:solidFill>
                <a:srgbClr val="202334"/>
              </a:solidFill>
              <a:latin typeface="Kantumruy Pro Medium"/>
            </a:endParaRPr>
          </a:p>
          <a:p>
            <a:pPr marL="171450" indent="-171450">
              <a:buFont typeface="Arial"/>
              <a:buChar char="•"/>
              <a:defRPr/>
            </a:pPr>
            <a:endParaRPr lang="de-DE" sz="1600">
              <a:solidFill>
                <a:srgbClr val="202334"/>
              </a:solidFill>
              <a:latin typeface="Kantumruy Pro Medium"/>
            </a:endParaRPr>
          </a:p>
          <a:p>
            <a:pPr marL="171450" indent="-171450">
              <a:buFont typeface="Arial"/>
              <a:buChar char="•"/>
              <a:defRPr/>
            </a:pPr>
            <a:endParaRPr lang="de-DE" sz="1600">
              <a:solidFill>
                <a:srgbClr val="202334"/>
              </a:solidFill>
              <a:latin typeface="Kantumruy Pro Medium"/>
            </a:endParaRPr>
          </a:p>
          <a:p>
            <a:pPr marL="171450" indent="-171450">
              <a:buFont typeface="Arial"/>
              <a:buChar char="•"/>
              <a:defRPr/>
            </a:pPr>
            <a:endParaRPr lang="de-DE" sz="1600">
              <a:solidFill>
                <a:schemeClr val="tx1"/>
              </a:solidFill>
            </a:endParaRPr>
          </a:p>
          <a:p>
            <a:pPr>
              <a:defRPr/>
            </a:pPr>
            <a:endParaRPr lang="de-DE" sz="1200">
              <a:solidFill>
                <a:schemeClr val="tx1"/>
              </a:solidFill>
            </a:endParaRPr>
          </a:p>
          <a:p>
            <a:pPr>
              <a:defRPr/>
            </a:pPr>
            <a:endParaRPr lang="de-DE" sz="1200">
              <a:solidFill>
                <a:schemeClr val="tx1"/>
              </a:solidFill>
            </a:endParaRPr>
          </a:p>
          <a:p>
            <a:pPr>
              <a:defRPr/>
            </a:pPr>
            <a:endParaRPr lang="de-DE" sz="1200">
              <a:solidFill>
                <a:schemeClr val="tx1"/>
              </a:solidFill>
            </a:endParaRPr>
          </a:p>
        </p:txBody>
      </p:sp>
      <p:sp>
        <p:nvSpPr>
          <p:cNvPr id="13" name="Textplatzhalter 10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189441" y="629246"/>
            <a:ext cx="8756650" cy="5751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>
                <a:latin typeface="Univers Condensed"/>
              </a:defRPr>
            </a:lvl1pPr>
          </a:lstStyle>
          <a:p>
            <a:pPr lvl="0">
              <a:defRPr/>
            </a:pPr>
            <a:r>
              <a:rPr lang="de-DE"/>
              <a:t>Überschrift (Univers Condensed 28)</a:t>
            </a:r>
            <a:endParaRPr/>
          </a:p>
        </p:txBody>
      </p:sp>
      <p:sp>
        <p:nvSpPr>
          <p:cNvPr id="11" name="Textfeld 10" hidden="0"/>
          <p:cNvSpPr txBox="1"/>
          <p:nvPr isPhoto="0" userDrawn="1"/>
        </p:nvSpPr>
        <p:spPr bwMode="auto">
          <a:xfrm>
            <a:off x="993036" y="71880"/>
            <a:ext cx="2747046" cy="343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800" b="1">
                <a:latin typeface="Univers Condensed"/>
              </a:rPr>
              <a:t>Wirtschaftspädagogik und Ökonomische Bildung:  </a:t>
            </a:r>
            <a:endParaRPr/>
          </a:p>
          <a:p>
            <a:pPr>
              <a:defRPr/>
            </a:pPr>
            <a:r>
              <a:rPr lang="de-DE" sz="800" b="1">
                <a:latin typeface="Univers Condensed"/>
              </a:rPr>
              <a:t>Lehrkräftebildung und Unterricht digital</a:t>
            </a:r>
            <a:endParaRPr lang="de-DE" sz="100" b="1">
              <a:latin typeface="Univers Condensed"/>
            </a:endParaRPr>
          </a:p>
        </p:txBody>
      </p:sp>
      <p:sp>
        <p:nvSpPr>
          <p:cNvPr id="3" name="Textplatzhalter 2" hidden="0"/>
          <p:cNvSpPr>
            <a:spLocks noGrp="1"/>
          </p:cNvSpPr>
          <p:nvPr isPhoto="0" userDrawn="0">
            <p:ph type="body" sz="quarter" idx="14" hasCustomPrompt="0"/>
          </p:nvPr>
        </p:nvSpPr>
        <p:spPr bwMode="auto">
          <a:xfrm>
            <a:off x="188913" y="1204913"/>
            <a:ext cx="8756650" cy="33734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>
                <a:latin typeface="+mj-lt"/>
              </a:defRPr>
            </a:lvl1pPr>
          </a:lstStyle>
          <a:p>
            <a:pPr marL="177800" indent="-177800">
              <a:buFont typeface="Arial"/>
              <a:buChar char="•"/>
              <a:defRPr/>
            </a:pPr>
            <a:endParaRPr lang="de-DE" sz="2400">
              <a:solidFill>
                <a:srgbClr val="969696"/>
              </a:solidFill>
            </a:endParaRPr>
          </a:p>
        </p:txBody>
      </p:sp>
      <p:pic>
        <p:nvPicPr>
          <p:cNvPr id="2" name="Grafik 1" descr="Ein Bild, das Text, Grafiken, Grafikdesign, Logo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3"/>
          <a:srcRect l="0" t="16375" r="3634" b="21997"/>
          <a:stretch/>
        </p:blipFill>
        <p:spPr bwMode="auto">
          <a:xfrm>
            <a:off x="53115" y="87637"/>
            <a:ext cx="986532" cy="3116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Leer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Rechteck 1" hidden="0"/>
          <p:cNvSpPr/>
          <p:nvPr isPhoto="0" userDrawn="1"/>
        </p:nvSpPr>
        <p:spPr bwMode="auto">
          <a:xfrm>
            <a:off x="-223" y="0"/>
            <a:ext cx="9144000" cy="4399553"/>
          </a:xfrm>
          <a:prstGeom prst="rect">
            <a:avLst/>
          </a:prstGeom>
          <a:solidFill>
            <a:srgbClr val="FF3859"/>
          </a:solidFill>
          <a:ln>
            <a:solidFill>
              <a:srgbClr val="FF38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300"/>
          </a:p>
        </p:txBody>
      </p:sp>
      <p:pic>
        <p:nvPicPr>
          <p:cNvPr id="9" name="Grafik 8" hidden="0"/>
          <p:cNvPicPr>
            <a:picLocks noChangeAspect="1"/>
          </p:cNvPicPr>
          <p:nvPr isPhoto="0" userDrawn="1"/>
        </p:nvPicPr>
        <p:blipFill>
          <a:blip r:embed="rId2"/>
          <a:stretch/>
        </p:blipFill>
        <p:spPr bwMode="auto">
          <a:xfrm>
            <a:off x="7348562" y="1702065"/>
            <a:ext cx="1156727" cy="1156727"/>
          </a:xfrm>
          <a:prstGeom prst="rect">
            <a:avLst/>
          </a:prstGeom>
          <a:ln>
            <a:noFill/>
          </a:ln>
          <a:effectLst>
            <a:outerShdw blurRad="50800" dist="38100" dir="2700000" rotWithShape="0" algn="tl">
              <a:prstClr val="black">
                <a:alpha val="40000"/>
              </a:prstClr>
            </a:outerShdw>
          </a:effectLst>
        </p:spPr>
      </p:pic>
      <p:sp>
        <p:nvSpPr>
          <p:cNvPr id="11" name="Rechteck 10" hidden="0"/>
          <p:cNvSpPr/>
          <p:nvPr isPhoto="0" userDrawn="1"/>
        </p:nvSpPr>
        <p:spPr bwMode="auto">
          <a:xfrm>
            <a:off x="7185077" y="2890089"/>
            <a:ext cx="1615418" cy="2856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t"/>
          <a:lstStyle/>
          <a:p>
            <a:pPr marL="88900" indent="-88900" algn="l">
              <a:defRPr/>
            </a:pPr>
            <a:r>
              <a:rPr lang="de-DE" sz="600">
                <a:solidFill>
                  <a:schemeClr val="tx1"/>
                </a:solidFill>
                <a:latin typeface="Arial"/>
                <a:cs typeface="Arial"/>
              </a:rPr>
              <a:t>https://lernen.digital/verbuende/woerld/</a:t>
            </a:r>
            <a:endParaRPr/>
          </a:p>
          <a:p>
            <a:pPr algn="l">
              <a:defRPr/>
            </a:pPr>
            <a:endParaRPr lang="de-DE" sz="500">
              <a:solidFill>
                <a:schemeClr val="tx1"/>
              </a:solidFill>
              <a:latin typeface="Arial"/>
              <a:cs typeface="Arial"/>
            </a:endParaRPr>
          </a:p>
        </p:txBody>
      </p:sp>
      <p:pic>
        <p:nvPicPr>
          <p:cNvPr id="13" name="Grafik 12" descr="Ein Bild, das Text, Grafiken, Grafikdesign, Logo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3"/>
          <a:srcRect l="0" t="0" r="3634" b="0"/>
          <a:stretch/>
        </p:blipFill>
        <p:spPr bwMode="auto">
          <a:xfrm>
            <a:off x="6956005" y="246236"/>
            <a:ext cx="1941840" cy="995422"/>
          </a:xfrm>
          <a:prstGeom prst="rect">
            <a:avLst/>
          </a:prstGeom>
        </p:spPr>
      </p:pic>
      <p:pic>
        <p:nvPicPr>
          <p:cNvPr id="14" name="Grafik 13" descr="Ein Bild, das Text, Schrift, Screenshot, Logo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4"/>
          <a:stretch/>
        </p:blipFill>
        <p:spPr bwMode="auto">
          <a:xfrm>
            <a:off x="8272729" y="4516814"/>
            <a:ext cx="749945" cy="532027"/>
          </a:xfrm>
          <a:prstGeom prst="rect">
            <a:avLst/>
          </a:prstGeom>
        </p:spPr>
      </p:pic>
      <p:pic>
        <p:nvPicPr>
          <p:cNvPr id="15" name="Grafik 14" descr="Ein Bild, das Text, Schrift, Screenshot, Electric Blue (Farbe)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5"/>
          <a:stretch/>
        </p:blipFill>
        <p:spPr bwMode="auto">
          <a:xfrm>
            <a:off x="7202400" y="4673026"/>
            <a:ext cx="928954" cy="219602"/>
          </a:xfrm>
          <a:prstGeom prst="rect">
            <a:avLst/>
          </a:prstGeom>
        </p:spPr>
      </p:pic>
      <p:pic>
        <p:nvPicPr>
          <p:cNvPr id="16" name="Grafik 15" descr="Ein Bild, das Text, Screenshot, Schrift, Grafiken enthält.&#10;&#10;Automatisch generierte Beschreibung" hidden="0"/>
          <p:cNvPicPr>
            <a:picLocks noChangeAspect="1"/>
          </p:cNvPicPr>
          <p:nvPr isPhoto="0" userDrawn="1"/>
        </p:nvPicPr>
        <p:blipFill>
          <a:blip r:embed="rId6"/>
          <a:stretch/>
        </p:blipFill>
        <p:spPr bwMode="auto">
          <a:xfrm>
            <a:off x="121326" y="4489821"/>
            <a:ext cx="1591020" cy="5178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Benutzerdefiniertes Layou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</p:sldLayoutIdLst>
  <p:hf dt="1" ftr="1" hdr="0" sldNum="1"/>
  <p:txStyles>
    <p:titleStyle>
      <a:lvl1pPr algn="l" defTabSz="685800">
        <a:lnSpc>
          <a:spcPct val="90000"/>
        </a:lnSpc>
        <a:spcBef>
          <a:spcPts val="0"/>
        </a:spcBef>
        <a:buNone/>
        <a:defRPr sz="3300">
          <a:solidFill>
            <a:schemeClr val="tx1"/>
          </a:solidFill>
          <a:latin typeface="Univers Condensed"/>
          <a:ea typeface="+mj-ea"/>
          <a:cs typeface="+mj-cs"/>
        </a:defRPr>
      </a:lvl1pPr>
    </p:titleStyle>
    <p:bodyStyle>
      <a:lvl1pPr marL="0" indent="0" algn="l" defTabSz="685800">
        <a:lnSpc>
          <a:spcPct val="90000"/>
        </a:lnSpc>
        <a:spcBef>
          <a:spcPts val="750"/>
        </a:spcBef>
        <a:buFont typeface="Arial"/>
        <a:buNone/>
        <a:defRPr sz="1600">
          <a:solidFill>
            <a:schemeClr val="tx1"/>
          </a:solidFill>
          <a:latin typeface="Univers Condensed"/>
          <a:ea typeface="+mn-ea"/>
          <a:cs typeface="+mn-cs"/>
        </a:defRPr>
      </a:lvl1pPr>
      <a:lvl2pPr marL="5143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800">
          <a:solidFill>
            <a:schemeClr val="tx1"/>
          </a:solidFill>
          <a:latin typeface="Univers Condensed"/>
          <a:ea typeface="+mn-ea"/>
          <a:cs typeface="+mn-cs"/>
        </a:defRPr>
      </a:lvl2pPr>
      <a:lvl3pPr marL="8572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500">
          <a:solidFill>
            <a:schemeClr val="tx1"/>
          </a:solidFill>
          <a:latin typeface="Univers Condensed"/>
          <a:ea typeface="+mn-ea"/>
          <a:cs typeface="+mn-cs"/>
        </a:defRPr>
      </a:lvl3pPr>
      <a:lvl4pPr marL="12001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Univers Condensed"/>
          <a:ea typeface="+mn-ea"/>
          <a:cs typeface="+mn-cs"/>
        </a:defRPr>
      </a:lvl4pPr>
      <a:lvl5pPr marL="15430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Univers Condensed"/>
          <a:ea typeface="+mn-ea"/>
          <a:cs typeface="+mn-cs"/>
        </a:defRPr>
      </a:lvl5pPr>
      <a:lvl6pPr marL="18859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image" Target="../media/image12.jp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platzhalter 20" hidden="0"/>
          <p:cNvSpPr txBox="1"/>
          <p:nvPr isPhoto="0" userDrawn="0"/>
        </p:nvSpPr>
        <p:spPr bwMode="auto">
          <a:xfrm>
            <a:off x="916836" y="1559723"/>
            <a:ext cx="6107068" cy="1255728"/>
          </a:xfrm>
          <a:prstGeom prst="rect">
            <a:avLst/>
          </a:prstGeom>
          <a:solidFill>
            <a:schemeClr val="tx1"/>
          </a:solidFill>
        </p:spPr>
        <p:txBody>
          <a:bodyPr wrap="square" anchor="ctr">
            <a:spAutoFit/>
          </a:bodyPr>
          <a:lstStyle>
            <a:lvl1pPr marL="0" indent="0" algn="l" defTabSz="685800">
              <a:lnSpc>
                <a:spcPct val="90000"/>
              </a:lnSpc>
              <a:spcBef>
                <a:spcPts val="750"/>
              </a:spcBef>
              <a:buFont typeface="Arial"/>
              <a:buNone/>
              <a:defRPr sz="2800">
                <a:solidFill>
                  <a:schemeClr val="tx1"/>
                </a:solidFill>
                <a:latin typeface="Univers Condensed"/>
                <a:ea typeface="+mn-ea"/>
                <a:cs typeface="+mn-cs"/>
              </a:defRPr>
            </a:lvl1pPr>
            <a:lvl2pPr marL="514350" indent="-171450" algn="l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Univers Condensed"/>
                <a:ea typeface="+mn-ea"/>
                <a:cs typeface="+mn-cs"/>
              </a:defRPr>
            </a:lvl2pPr>
            <a:lvl3pPr marL="857250" indent="-171450" algn="l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>
                <a:solidFill>
                  <a:schemeClr val="tx1"/>
                </a:solidFill>
                <a:latin typeface="Univers Condensed"/>
                <a:ea typeface="+mn-ea"/>
                <a:cs typeface="+mn-cs"/>
              </a:defRPr>
            </a:lvl3pPr>
            <a:lvl4pPr marL="1200150" indent="-171450" algn="l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Univers Condensed"/>
                <a:ea typeface="+mn-ea"/>
                <a:cs typeface="+mn-cs"/>
              </a:defRPr>
            </a:lvl4pPr>
            <a:lvl5pPr marL="1543050" indent="-171450" algn="l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Univers Condensed"/>
                <a:ea typeface="+mn-ea"/>
                <a:cs typeface="+mn-cs"/>
              </a:defRPr>
            </a:lvl5pPr>
            <a:lvl6pPr marL="1885950" indent="-171450" algn="l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a-DK">
                <a:solidFill>
                  <a:schemeClr val="bg1"/>
                </a:solidFill>
              </a:rPr>
              <a:t>Pod- und Educast(ing) als Medium und Methode der Beruflichen Orientierung in der Sekundarstufe I</a:t>
            </a:r>
            <a:endParaRPr/>
          </a:p>
        </p:txBody>
      </p:sp>
      <p:sp>
        <p:nvSpPr>
          <p:cNvPr id="8" name="Rechteck 7" hidden="0"/>
          <p:cNvSpPr/>
          <p:nvPr isPhoto="0" userDrawn="0"/>
        </p:nvSpPr>
        <p:spPr bwMode="auto">
          <a:xfrm rot="19616616">
            <a:off x="-407991" y="-553886"/>
            <a:ext cx="2020502" cy="21278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2400" b="1">
                <a:solidFill>
                  <a:schemeClr val="bg1"/>
                </a:solidFill>
                <a:latin typeface="+mn-lt"/>
              </a:rPr>
              <a:t>Online-Fortbildung</a:t>
            </a:r>
            <a:endParaRPr/>
          </a:p>
        </p:txBody>
      </p:sp>
      <p:pic>
        <p:nvPicPr>
          <p:cNvPr id="5" name="Grafik 4" hidden="0"/>
          <p:cNvPicPr>
            <a:picLocks noChangeAspect="1"/>
          </p:cNvPicPr>
          <p:nvPr isPhoto="0" userDrawn="0"/>
        </p:nvPicPr>
        <p:blipFill>
          <a:blip r:embed="rId2"/>
          <a:srcRect l="0" t="0" r="8126" b="0"/>
          <a:stretch/>
        </p:blipFill>
        <p:spPr bwMode="auto">
          <a:xfrm>
            <a:off x="8244408" y="4490053"/>
            <a:ext cx="899592" cy="6058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Textplatzhalter 4" hidden="0"/>
          <p:cNvSpPr>
            <a:spLocks noGrp="1"/>
          </p:cNvSpPr>
          <p:nvPr isPhoto="0" userDrawn="0">
            <p:ph type="body" sz="quarter" idx="13" hasCustomPrompt="0"/>
          </p:nvPr>
        </p:nvSpPr>
        <p:spPr bwMode="auto">
          <a:xfrm>
            <a:off x="189441" y="602945"/>
            <a:ext cx="8756650" cy="575139"/>
          </a:xfrm>
        </p:spPr>
        <p:txBody>
          <a:bodyPr/>
          <a:lstStyle/>
          <a:p>
            <a:pPr>
              <a:defRPr/>
            </a:pPr>
            <a:r>
              <a:rPr lang="de-DE" sz="2400" b="1">
                <a:latin typeface="+mn-lt"/>
              </a:rPr>
              <a:t>Agenda</a:t>
            </a:r>
            <a:endParaRPr/>
          </a:p>
        </p:txBody>
      </p:sp>
      <p:sp>
        <p:nvSpPr>
          <p:cNvPr id="10" name="Textfeld 9" hidden="0"/>
          <p:cNvSpPr txBox="1"/>
          <p:nvPr isPhoto="0" userDrawn="0"/>
        </p:nvSpPr>
        <p:spPr bwMode="auto">
          <a:xfrm>
            <a:off x="3833739" y="39621"/>
            <a:ext cx="3720253" cy="51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>
                <a:solidFill>
                  <a:schemeClr val="tx1"/>
                </a:solidFill>
                <a:latin typeface="Univers Condensed"/>
              </a:rPr>
              <a:t>Pod- und Educast(ing) als Medium und Methode der Beruflichen Orientierung in der Sekundarstufe I</a:t>
            </a:r>
            <a:endParaRPr/>
          </a:p>
          <a:p>
            <a:pPr>
              <a:defRPr/>
            </a:pPr>
            <a:endParaRPr lang="de-DE" sz="800" b="1">
              <a:solidFill>
                <a:schemeClr val="tx1"/>
              </a:solidFill>
              <a:latin typeface="Univers Condensed"/>
            </a:endParaRPr>
          </a:p>
        </p:txBody>
      </p:sp>
      <p:pic>
        <p:nvPicPr>
          <p:cNvPr id="3" name="Grafik 2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8723458" y="41879"/>
            <a:ext cx="371640" cy="371640"/>
          </a:xfrm>
          <a:prstGeom prst="rect">
            <a:avLst/>
          </a:prstGeom>
        </p:spPr>
      </p:pic>
      <p:pic>
        <p:nvPicPr>
          <p:cNvPr id="4" name="Grafik 3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5436096" y="1368780"/>
            <a:ext cx="3000087" cy="2691666"/>
          </a:xfrm>
          <a:prstGeom prst="rect">
            <a:avLst/>
          </a:prstGeom>
        </p:spPr>
      </p:pic>
      <p:sp>
        <p:nvSpPr>
          <p:cNvPr id="2" name="Textplatzhalter 6" hidden="0"/>
          <p:cNvSpPr>
            <a:spLocks noGrp="1"/>
          </p:cNvSpPr>
          <p:nvPr isPhoto="0" userDrawn="0">
            <p:ph type="body" sz="quarter" idx="14" hasCustomPrompt="0"/>
          </p:nvPr>
        </p:nvSpPr>
        <p:spPr bwMode="auto">
          <a:xfrm>
            <a:off x="231601" y="1483537"/>
            <a:ext cx="5536973" cy="3860800"/>
          </a:xfrm>
        </p:spPr>
        <p:txBody>
          <a:bodyPr>
            <a:normAutofit/>
          </a:bodyPr>
          <a:lstStyle/>
          <a:p>
            <a:pPr marL="261850" marR="0" lvl="0" indent="-261850" algn="l" defTabSz="4572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r>
              <a:rPr lang="de-DE" sz="1600" b="1">
                <a:solidFill>
                  <a:srgbClr val="202334"/>
                </a:solidFill>
                <a:latin typeface="Calibri"/>
              </a:rPr>
              <a:t>Kurzes Ankommen </a:t>
            </a:r>
            <a:endParaRPr/>
          </a:p>
          <a:p>
            <a:pPr marL="261850" marR="0" lvl="0" indent="-261850" algn="l" defTabSz="4572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endParaRPr/>
          </a:p>
          <a:p>
            <a:pPr marL="261850" marR="0" lvl="0" indent="-261850" algn="l" defTabSz="4572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r>
              <a:rPr lang="de-DE" sz="1600" b="1" i="0" u="none" strike="noStrike" cap="none" spc="0">
                <a:ln>
                  <a:noFill/>
                </a:ln>
                <a:solidFill>
                  <a:srgbClr val="202334"/>
                </a:solidFill>
                <a:latin typeface="Calibri"/>
                <a:ea typeface="+mn-ea"/>
                <a:cs typeface="+mn-cs"/>
              </a:rPr>
              <a:t>Austausch und Reflexion der Erfahrungsberichte</a:t>
            </a:r>
            <a:endParaRPr/>
          </a:p>
          <a:p>
            <a:pPr marL="261850" marR="0" lvl="0" indent="-261850" algn="l" defTabSz="4572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endParaRPr lang="de-DE" sz="1600" b="1" i="0" u="none" strike="noStrike" cap="none" spc="0">
              <a:ln>
                <a:noFill/>
              </a:ln>
              <a:solidFill>
                <a:srgbClr val="202334"/>
              </a:solidFill>
              <a:latin typeface="Calibri"/>
              <a:ea typeface="+mn-ea"/>
              <a:cs typeface="+mn-cs"/>
            </a:endParaRPr>
          </a:p>
          <a:p>
            <a:pPr marL="261850" indent="-261850" defTabSz="457200">
              <a:lnSpc>
                <a:spcPct val="100000"/>
              </a:lnSpc>
              <a:spcBef>
                <a:spcPts val="1200"/>
              </a:spcBef>
              <a:buFont typeface="Arial"/>
              <a:buChar char="•"/>
              <a:defRPr/>
            </a:pPr>
            <a:r>
              <a:rPr lang="de-DE" sz="1600" b="1">
                <a:solidFill>
                  <a:srgbClr val="202334"/>
                </a:solidFill>
                <a:latin typeface="Calibri"/>
              </a:rPr>
              <a:t>Abschluss-Evaluation</a:t>
            </a:r>
            <a:endParaRPr/>
          </a:p>
          <a:p>
            <a:pPr marL="261850" indent="-261850" defTabSz="457200">
              <a:lnSpc>
                <a:spcPct val="100000"/>
              </a:lnSpc>
              <a:spcBef>
                <a:spcPts val="1200"/>
              </a:spcBef>
              <a:buFont typeface="Arial"/>
              <a:buChar char="•"/>
              <a:defRPr/>
            </a:pPr>
            <a:endParaRPr/>
          </a:p>
          <a:p>
            <a:pPr marL="261850" indent="-261850" defTabSz="457200">
              <a:lnSpc>
                <a:spcPct val="100000"/>
              </a:lnSpc>
              <a:spcBef>
                <a:spcPts val="1200"/>
              </a:spcBef>
              <a:buFont typeface="Arial"/>
              <a:buChar char="•"/>
              <a:defRPr/>
            </a:pPr>
            <a:r>
              <a:rPr lang="de-DE" sz="1600" b="1">
                <a:solidFill>
                  <a:srgbClr val="202334"/>
                </a:solidFill>
                <a:latin typeface="Calibri"/>
              </a:rPr>
              <a:t>Zeit für offene Fragen und Diskussion</a:t>
            </a:r>
            <a:endParaRPr/>
          </a:p>
          <a:p>
            <a:pPr marR="0" lvl="0" algn="l" defTabSz="4572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defRPr/>
            </a:pPr>
            <a:endParaRPr lang="de-DE" sz="1600" b="0" i="0" u="none" strike="noStrike" cap="none" spc="0">
              <a:ln>
                <a:noFill/>
              </a:ln>
              <a:solidFill>
                <a:srgbClr val="202334"/>
              </a:solidFill>
              <a:latin typeface="Calibri"/>
              <a:ea typeface="+mn-ea"/>
              <a:cs typeface="+mn-cs"/>
            </a:endParaRPr>
          </a:p>
          <a:p>
            <a:pPr marR="0" lvl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de-DE" sz="1600" b="0" i="0" u="none" strike="noStrike" cap="none" spc="0">
              <a:ln>
                <a:noFill/>
              </a:ln>
              <a:solidFill>
                <a:srgbClr val="202334"/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Textplatzhalter 4" hidden="0"/>
          <p:cNvSpPr>
            <a:spLocks noGrp="1"/>
          </p:cNvSpPr>
          <p:nvPr isPhoto="0" userDrawn="0">
            <p:ph type="body" sz="quarter" idx="13" hasCustomPrompt="0"/>
          </p:nvPr>
        </p:nvSpPr>
        <p:spPr bwMode="auto">
          <a:xfrm>
            <a:off x="512668" y="1712590"/>
            <a:ext cx="4707404" cy="214956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DE" sz="2000" b="1">
                <a:latin typeface="+mn-lt"/>
              </a:rPr>
              <a:t>Welche Module wurden von Ihnen erprobt? </a:t>
            </a:r>
            <a:endParaRPr/>
          </a:p>
          <a:p>
            <a:pPr>
              <a:defRPr/>
            </a:pPr>
            <a:endParaRPr lang="de-DE" sz="2000" b="1">
              <a:latin typeface="+mn-lt"/>
            </a:endParaRPr>
          </a:p>
          <a:p>
            <a:pPr>
              <a:defRPr/>
            </a:pPr>
            <a:r>
              <a:rPr lang="de-DE" sz="2000" b="1">
                <a:latin typeface="+mn-lt"/>
              </a:rPr>
              <a:t>Bringen Sie Hörbeispiele aus dem Unterricht mit?</a:t>
            </a:r>
            <a:endParaRPr/>
          </a:p>
        </p:txBody>
      </p:sp>
      <p:sp>
        <p:nvSpPr>
          <p:cNvPr id="10" name="Textfeld 9" hidden="0"/>
          <p:cNvSpPr txBox="1"/>
          <p:nvPr isPhoto="0" userDrawn="0"/>
        </p:nvSpPr>
        <p:spPr bwMode="auto">
          <a:xfrm>
            <a:off x="3833739" y="39621"/>
            <a:ext cx="3720253" cy="51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>
                <a:solidFill>
                  <a:schemeClr val="tx1"/>
                </a:solidFill>
                <a:latin typeface="Univers Condensed"/>
              </a:rPr>
              <a:t>Pod- und Educast(ing) als Medium und Methode der Beruflichen Orientierung in der Sekundarstufe I</a:t>
            </a:r>
            <a:endParaRPr/>
          </a:p>
          <a:p>
            <a:pPr>
              <a:defRPr/>
            </a:pPr>
            <a:endParaRPr lang="de-DE" sz="800" b="1">
              <a:solidFill>
                <a:schemeClr val="tx1"/>
              </a:solidFill>
              <a:latin typeface="Univers Condensed"/>
            </a:endParaRPr>
          </a:p>
        </p:txBody>
      </p:sp>
      <p:pic>
        <p:nvPicPr>
          <p:cNvPr id="3" name="Grafik 2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8723458" y="41879"/>
            <a:ext cx="371640" cy="371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feld 3" hidden="0"/>
          <p:cNvSpPr txBox="1"/>
          <p:nvPr isPhoto="0" userDrawn="0"/>
        </p:nvSpPr>
        <p:spPr bwMode="auto">
          <a:xfrm>
            <a:off x="3833739" y="39621"/>
            <a:ext cx="3720253" cy="51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>
                <a:solidFill>
                  <a:schemeClr val="tx1"/>
                </a:solidFill>
                <a:latin typeface="Univers Condensed"/>
              </a:rPr>
              <a:t>Pod- und Educast(ing) als Medium und Methode der Beruflichen Orientierung in der Sekundarstufe I</a:t>
            </a:r>
            <a:endParaRPr/>
          </a:p>
          <a:p>
            <a:pPr>
              <a:defRPr/>
            </a:pPr>
            <a:endParaRPr lang="de-DE" sz="800" b="1">
              <a:solidFill>
                <a:schemeClr val="tx1"/>
              </a:solidFill>
              <a:latin typeface="Univers Condensed"/>
            </a:endParaRPr>
          </a:p>
        </p:txBody>
      </p:sp>
      <p:sp>
        <p:nvSpPr>
          <p:cNvPr id="6" name="Textplatzhalter 4" hidden="0"/>
          <p:cNvSpPr>
            <a:spLocks noGrp="1"/>
          </p:cNvSpPr>
          <p:nvPr isPhoto="0" userDrawn="0">
            <p:ph type="body" sz="quarter" idx="13" hasCustomPrompt="0"/>
          </p:nvPr>
        </p:nvSpPr>
        <p:spPr bwMode="auto">
          <a:xfrm>
            <a:off x="188912" y="587269"/>
            <a:ext cx="8787555" cy="5751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de-DE" sz="2000" b="1">
                <a:latin typeface="+mn-lt"/>
                <a:ea typeface="Verdana"/>
              </a:rPr>
              <a:t>Bereiten Sie eine Präsentation Ihrer Praxiserfahrungen vor. </a:t>
            </a:r>
            <a:endParaRPr/>
          </a:p>
        </p:txBody>
      </p:sp>
      <p:sp>
        <p:nvSpPr>
          <p:cNvPr id="9" name="Textfeld 8" hidden="0"/>
          <p:cNvSpPr txBox="1"/>
          <p:nvPr isPhoto="0" userDrawn="0"/>
        </p:nvSpPr>
        <p:spPr bwMode="auto">
          <a:xfrm>
            <a:off x="251520" y="1162408"/>
            <a:ext cx="612068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de-DE"/>
              <a:t>Impulsfragen</a:t>
            </a:r>
            <a:endParaRPr/>
          </a:p>
          <a:p>
            <a:pPr>
              <a:spcAft>
                <a:spcPts val="1200"/>
              </a:spcAft>
              <a:defRPr/>
            </a:pPr>
            <a:endParaRPr lang="de-DE" sz="200"/>
          </a:p>
          <a:p>
            <a:pPr marL="285750" indent="-285750">
              <a:spcAft>
                <a:spcPts val="1200"/>
              </a:spcAft>
              <a:buFont typeface="Arial"/>
              <a:buChar char="•"/>
              <a:defRPr/>
            </a:pPr>
            <a:r>
              <a:rPr lang="de-DE"/>
              <a:t>Ich habe folgendes Modul eingesetzt…. </a:t>
            </a:r>
            <a:endParaRPr/>
          </a:p>
          <a:p>
            <a:pPr marL="285750" indent="-285750">
              <a:spcAft>
                <a:spcPts val="1200"/>
              </a:spcAft>
              <a:buFont typeface="Arial"/>
              <a:buChar char="•"/>
              <a:defRPr/>
            </a:pPr>
            <a:r>
              <a:rPr lang="de-DE"/>
              <a:t>So lief es grundsätzlich….</a:t>
            </a:r>
            <a:endParaRPr/>
          </a:p>
          <a:p>
            <a:pPr marL="285750" indent="-285750">
              <a:spcAft>
                <a:spcPts val="1200"/>
              </a:spcAft>
              <a:buFont typeface="Arial"/>
              <a:buChar char="•"/>
              <a:defRPr/>
            </a:pPr>
            <a:r>
              <a:rPr lang="de-DE"/>
              <a:t>Das war besonders positiv….</a:t>
            </a:r>
            <a:endParaRPr/>
          </a:p>
          <a:p>
            <a:pPr marL="285750" indent="-285750">
              <a:spcAft>
                <a:spcPts val="1200"/>
              </a:spcAft>
              <a:buFont typeface="Arial"/>
              <a:buChar char="•"/>
              <a:defRPr/>
            </a:pPr>
            <a:r>
              <a:rPr lang="de-DE"/>
              <a:t>Das war besonders herausfordernd (für mich/für meine Lerngruppe)….</a:t>
            </a:r>
            <a:endParaRPr/>
          </a:p>
          <a:p>
            <a:pPr marL="285750" indent="-285750">
              <a:spcAft>
                <a:spcPts val="1200"/>
              </a:spcAft>
              <a:buFont typeface="Arial"/>
              <a:buChar char="•"/>
              <a:defRPr/>
            </a:pPr>
            <a:r>
              <a:rPr lang="de-DE"/>
              <a:t>Ich habe das Material wie folgt an meine Lerngruppe angepasst….</a:t>
            </a:r>
            <a:endParaRPr/>
          </a:p>
          <a:p>
            <a:pPr marL="285750" indent="-285750">
              <a:spcAft>
                <a:spcPts val="1200"/>
              </a:spcAft>
              <a:buFont typeface="Arial"/>
              <a:buChar char="•"/>
              <a:defRPr/>
            </a:pPr>
            <a:r>
              <a:rPr lang="de-DE"/>
              <a:t>Das würde ich beim nächsten Mal anders machen….</a:t>
            </a:r>
            <a:endParaRPr/>
          </a:p>
        </p:txBody>
      </p:sp>
      <p:pic>
        <p:nvPicPr>
          <p:cNvPr id="14" name="Grafik 13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6084168" y="1261164"/>
            <a:ext cx="2719928" cy="27199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_rels/theme2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ppt/theme/theme2.xml><?xml version="1.0" encoding="utf-8"?>
<a:theme xmlns:a="http://schemas.openxmlformats.org/drawingml/2006/main" xmlns:r="http://schemas.openxmlformats.org/officeDocument/2006/relationships" xmlns:p="http://schemas.openxmlformats.org/presentation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ONLYOFFICE/6.4.0.0</Application>
  <DocSecurity>0</DocSecurity>
  <PresentationFormat>Bildschirmpräsentation (16:9)</PresentationFormat>
  <Paragraphs>0</Paragraphs>
  <Slides>4</Slides>
  <Notes>4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Theme 1</vt:lpstr>
      <vt:lpstr>Slide 1</vt:lpstr>
      <vt:lpstr>Slide 2</vt:lpstr>
      <vt:lpstr>Slide 3</vt:lpstr>
      <vt:lpstr>Slide 4</vt:lpstr>
    </vt:vector>
  </TitlesOfParts>
  <Manager/>
  <Company>Microsoft</Company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Jens Klusmeyer</dc:creator>
  <cp:keywords/>
  <dc:description/>
  <dc:identifier/>
  <dc:language/>
  <cp:lastModifiedBy>Maximilian Wegener (wegener1)</cp:lastModifiedBy>
  <cp:revision>32</cp:revision>
  <dcterms:created xsi:type="dcterms:W3CDTF">2023-06-21T12:45:50Z</dcterms:created>
  <dcterms:modified xsi:type="dcterms:W3CDTF">2025-11-30T21:51:17Z</dcterms:modified>
  <cp:category/>
  <cp:contentStatus/>
  <cp:version/>
</cp:coreProperties>
</file>